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ProximaNova-bold.fntdata"/><Relationship Id="rId10" Type="http://schemas.openxmlformats.org/officeDocument/2006/relationships/slide" Target="slides/slide5.xml"/><Relationship Id="rId21" Type="http://schemas.openxmlformats.org/officeDocument/2006/relationships/font" Target="fonts/ProximaNova-regular.fntdata"/><Relationship Id="rId13" Type="http://schemas.openxmlformats.org/officeDocument/2006/relationships/slide" Target="slides/slide8.xml"/><Relationship Id="rId24" Type="http://schemas.openxmlformats.org/officeDocument/2006/relationships/font" Target="fonts/ProximaNova-boldItalic.fntdata"/><Relationship Id="rId12" Type="http://schemas.openxmlformats.org/officeDocument/2006/relationships/slide" Target="slides/slide7.xml"/><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Hello everyone! My name is Junting Pan and I am going to present our work: EdgeViTs: Competing light–weight CNNs on mobile devices with vision transformers.</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c7dd973e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c7dd973e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rPr>
              <a:t>We benchmark EdgeViTs on visual recognition tasks as well as two well known dense prediction tasks. On ImageNet-1K, we can see that our EdgeVits is well comparable to current sota efficient CNNs and dominating over representative generic ViTs and latest MobileViTs in terms of accuracy/latency tradeoffs.</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c8028d651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5c8028d651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rPr>
              <a:t>In our paper, we also provide on device evaluation, including inference latency, and for the first time energy consumption, and power efficiency.</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5c8028d651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5c8028d651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We demonstrate the performance of our model in two main-stream object detection and instance segmentation frameworks, we show the our EdgeViTs performs </a:t>
            </a:r>
            <a:r>
              <a:rPr lang="es" sz="1400"/>
              <a:t>consistently</a:t>
            </a:r>
            <a:r>
              <a:rPr lang="es" sz="1400"/>
              <a:t> better than other visual backbones.</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c8028d651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c8028d651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rPr>
              <a:t>As for the semantic segmentation task, we also observe similar advantages of our model.</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fe955da9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5fe955da9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In this work, we investigate the design of efficient Vision Transformers from the on-device deployment perspective. </a:t>
            </a:r>
            <a:endParaRPr sz="1400"/>
          </a:p>
          <a:p>
            <a:pPr indent="0" lvl="0" marL="0" rtl="0" algn="l">
              <a:spcBef>
                <a:spcPts val="0"/>
              </a:spcBef>
              <a:spcAft>
                <a:spcPts val="0"/>
              </a:spcAft>
              <a:buNone/>
            </a:pPr>
            <a:r>
              <a:rPr lang="es" sz="1400"/>
              <a:t>We  introduce </a:t>
            </a:r>
            <a:r>
              <a:rPr lang="es" sz="1400">
                <a:solidFill>
                  <a:schemeClr val="dk1"/>
                </a:solidFill>
              </a:rPr>
              <a:t>EdgeVits with </a:t>
            </a:r>
            <a:r>
              <a:rPr lang="es" sz="1400"/>
              <a:t>a novel decomposition of self-attention.</a:t>
            </a:r>
            <a:endParaRPr sz="1400"/>
          </a:p>
          <a:p>
            <a:pPr indent="0" lvl="0" marL="0" rtl="0" algn="l">
              <a:spcBef>
                <a:spcPts val="0"/>
              </a:spcBef>
              <a:spcAft>
                <a:spcPts val="0"/>
              </a:spcAft>
              <a:buNone/>
            </a:pPr>
            <a:r>
              <a:rPr lang="es" sz="1400"/>
              <a:t>We conduct extensive on-device experiments using practically critical and previously underestimated metrics and reveal new insights and observations.</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c8028d651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5c8028d651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Please feel free to contact us if you have any question, more details can be found in our paper. </a:t>
            </a:r>
            <a:endParaRPr sz="1400"/>
          </a:p>
          <a:p>
            <a:pPr indent="0" lvl="0" marL="0" rtl="0" algn="l">
              <a:spcBef>
                <a:spcPts val="0"/>
              </a:spcBef>
              <a:spcAft>
                <a:spcPts val="0"/>
              </a:spcAft>
              <a:buNone/>
            </a:pPr>
            <a:r>
              <a:rPr lang="es" sz="1400"/>
              <a:t>Code is available at the following link. </a:t>
            </a:r>
            <a:endParaRPr sz="1400"/>
          </a:p>
          <a:p>
            <a:pPr indent="0" lvl="0" marL="0" rtl="0" algn="l">
              <a:spcBef>
                <a:spcPts val="0"/>
              </a:spcBef>
              <a:spcAft>
                <a:spcPts val="0"/>
              </a:spcAft>
              <a:buNone/>
            </a:pPr>
            <a:r>
              <a:rPr lang="es" sz="1400"/>
              <a:t>Thank you for watching!</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c7dd973e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c7dd973e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Recently, vision transformers has demonstrated significant </a:t>
            </a:r>
            <a:r>
              <a:rPr lang="es" sz="1400"/>
              <a:t>performance</a:t>
            </a:r>
            <a:r>
              <a:rPr lang="es" sz="1400"/>
              <a:t> boosts over previous </a:t>
            </a:r>
            <a:r>
              <a:rPr lang="es" sz="1400"/>
              <a:t>Convolutional</a:t>
            </a:r>
            <a:r>
              <a:rPr lang="es" sz="1400"/>
              <a:t> Neural </a:t>
            </a:r>
            <a:r>
              <a:rPr lang="es" sz="1400"/>
              <a:t>Networks</a:t>
            </a:r>
            <a:r>
              <a:rPr lang="es" sz="1400"/>
              <a:t>.  Given the </a:t>
            </a:r>
            <a:r>
              <a:rPr lang="es" sz="1400"/>
              <a:t>quadratic</a:t>
            </a:r>
            <a:r>
              <a:rPr lang="es" sz="1400"/>
              <a:t> complexity of self-attention operation in the Vision Transformers, and we can see the current trend is that we are having more </a:t>
            </a:r>
            <a:r>
              <a:rPr lang="es" sz="1400"/>
              <a:t>accurate</a:t>
            </a:r>
            <a:r>
              <a:rPr lang="es" sz="1400"/>
              <a:t> models but at the cost of more computational cost.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5c7dd973e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5c7dd973e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However, for real </a:t>
            </a:r>
            <a:r>
              <a:rPr lang="es" sz="1400"/>
              <a:t>applications</a:t>
            </a:r>
            <a:r>
              <a:rPr lang="es" sz="1400"/>
              <a:t>,  computational </a:t>
            </a:r>
            <a:r>
              <a:rPr lang="es" sz="1400"/>
              <a:t>budget</a:t>
            </a:r>
            <a:r>
              <a:rPr lang="es" sz="1400"/>
              <a:t> is often limited.  When </a:t>
            </a:r>
            <a:r>
              <a:rPr lang="es" sz="1400"/>
              <a:t>constraining</a:t>
            </a:r>
            <a:r>
              <a:rPr lang="es" sz="1400"/>
              <a:t> the budget under </a:t>
            </a:r>
            <a:r>
              <a:rPr lang="es" sz="1400"/>
              <a:t>2 GFlops</a:t>
            </a:r>
            <a:r>
              <a:rPr lang="es" sz="1400"/>
              <a:t>, Vision Transformers </a:t>
            </a:r>
            <a:r>
              <a:rPr lang="es" sz="1400"/>
              <a:t>underperform </a:t>
            </a:r>
            <a:r>
              <a:rPr lang="es" sz="1400"/>
              <a:t>current efficient Convolutional Neural Networks.</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5c7dd973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5c7dd973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In the literature, very recent MobileViTs  are the only series of ViTs designed for mobile devices.  However, the only mobile budget criteria that they used was the model size. However, model size can not directly reflect the model efficiency. </a:t>
            </a:r>
            <a:r>
              <a:rPr lang="es" sz="1300"/>
              <a:t>It is an approximation of, but</a:t>
            </a:r>
            <a:r>
              <a:rPr lang="es" sz="1300"/>
              <a:t> usually not equivalent to what we really care about, such as  latency.  For example, EfficientNet-B0 runs much faster and accurate than MobileViT-XS despite being two times larger in model size.</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5c8028d65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5c8028d65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In this work we consider a collection of very practical design requirement, including: inference efficiency in terms of speed o latency and also </a:t>
            </a:r>
            <a:r>
              <a:rPr lang="es" sz="1300"/>
              <a:t>energy</a:t>
            </a:r>
            <a:r>
              <a:rPr lang="es" sz="1300"/>
              <a:t> consumption. We seek for an affordable model size for mobile devices, however this constraint has been relaxed significantly given the availability of ever cheaper and larger storage spaces. </a:t>
            </a:r>
            <a:r>
              <a:rPr lang="es" sz="1300"/>
              <a:t>Additionally</a:t>
            </a:r>
            <a:r>
              <a:rPr lang="es" sz="1300"/>
              <a:t>,  implementation friendliness is also critical for model deployment, since standard operations are </a:t>
            </a:r>
            <a:r>
              <a:rPr lang="es" sz="1300"/>
              <a:t>usually well</a:t>
            </a:r>
            <a:r>
              <a:rPr lang="es" sz="1300"/>
              <a:t> optimized for different frameworks thus we don’t need costly per-framework specialization.</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5c8028d651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5c8028d651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Following such </a:t>
            </a:r>
            <a:r>
              <a:rPr lang="es" sz="1400"/>
              <a:t>design</a:t>
            </a:r>
            <a:r>
              <a:rPr lang="es" sz="1400"/>
              <a:t> </a:t>
            </a:r>
            <a:r>
              <a:rPr lang="es" sz="1400"/>
              <a:t>principles, we introduce EdgeViTs, for the first time enabling ViTs to compete with the best light-weight CNNS.</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5c7dd973e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5c7dd973e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For EdgeViTs We adopt a hierarchical pyramid network structure of 4 stages. The key </a:t>
            </a:r>
            <a:r>
              <a:rPr lang="es" sz="1400"/>
              <a:t>design</a:t>
            </a:r>
            <a:r>
              <a:rPr lang="es" sz="1400"/>
              <a:t> in our model is that we replace the standard self-attention operations with proposed Local-Global-Local blocks that can </a:t>
            </a:r>
            <a:r>
              <a:rPr lang="es" sz="1400"/>
              <a:t>reduces</a:t>
            </a:r>
            <a:r>
              <a:rPr lang="es" sz="1400"/>
              <a:t> the compute overhead and largely accelerate the model inference speed while </a:t>
            </a:r>
            <a:r>
              <a:rPr lang="es" sz="1400"/>
              <a:t>maintaining</a:t>
            </a:r>
            <a:r>
              <a:rPr lang="es" sz="1400"/>
              <a:t> the model accuracy.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5c8028d651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5c8028d651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In details,  the three efficient operations are involved in the LGL blocks: </a:t>
            </a:r>
            <a:endParaRPr sz="1400"/>
          </a:p>
          <a:p>
            <a:pPr indent="0" lvl="0" marL="0" rtl="0" algn="l">
              <a:spcBef>
                <a:spcPts val="0"/>
              </a:spcBef>
              <a:spcAft>
                <a:spcPts val="0"/>
              </a:spcAft>
              <a:buNone/>
            </a:pPr>
            <a:r>
              <a:rPr lang="es" sz="1400">
                <a:solidFill>
                  <a:schemeClr val="dk1"/>
                </a:solidFill>
              </a:rPr>
              <a:t>(1)   </a:t>
            </a:r>
            <a:r>
              <a:rPr lang="es" sz="1400">
                <a:solidFill>
                  <a:schemeClr val="dk1"/>
                </a:solidFill>
              </a:rPr>
              <a:t>First</a:t>
            </a:r>
            <a:r>
              <a:rPr lang="es" sz="1400">
                <a:solidFill>
                  <a:schemeClr val="dk1"/>
                </a:solidFill>
              </a:rPr>
              <a:t>, we </a:t>
            </a:r>
            <a:r>
              <a:rPr lang="es" sz="1400">
                <a:solidFill>
                  <a:schemeClr val="dk1"/>
                </a:solidFill>
              </a:rPr>
              <a:t>aggregate</a:t>
            </a:r>
            <a:r>
              <a:rPr lang="es" sz="1400">
                <a:solidFill>
                  <a:schemeClr val="dk1"/>
                </a:solidFill>
              </a:rPr>
              <a:t> </a:t>
            </a:r>
            <a:r>
              <a:rPr lang="es" sz="1400">
                <a:solidFill>
                  <a:schemeClr val="dk1"/>
                </a:solidFill>
              </a:rPr>
              <a:t>information</a:t>
            </a:r>
            <a:r>
              <a:rPr lang="es" sz="1400">
                <a:solidFill>
                  <a:schemeClr val="dk1"/>
                </a:solidFill>
              </a:rPr>
              <a:t> from local neighbor tokens with depth-wise convolutions</a:t>
            </a:r>
            <a:endParaRPr sz="1400">
              <a:solidFill>
                <a:schemeClr val="dk1"/>
              </a:solidFill>
            </a:endParaRPr>
          </a:p>
          <a:p>
            <a:pPr indent="0" lvl="0" marL="0" rtl="0" algn="l">
              <a:spcBef>
                <a:spcPts val="0"/>
              </a:spcBef>
              <a:spcAft>
                <a:spcPts val="0"/>
              </a:spcAft>
              <a:buNone/>
            </a:pPr>
            <a:r>
              <a:rPr lang="es" sz="1400">
                <a:solidFill>
                  <a:schemeClr val="dk1"/>
                </a:solidFill>
              </a:rPr>
              <a:t>(2)   Then, we perform long-range information exchange between a sparse of tokens </a:t>
            </a:r>
            <a:r>
              <a:rPr lang="es" sz="1400">
                <a:solidFill>
                  <a:schemeClr val="dk1"/>
                </a:solidFill>
              </a:rPr>
              <a:t>distributed</a:t>
            </a:r>
            <a:r>
              <a:rPr lang="es" sz="1400">
                <a:solidFill>
                  <a:schemeClr val="dk1"/>
                </a:solidFill>
              </a:rPr>
              <a:t> across the space with self-attention.</a:t>
            </a:r>
            <a:endParaRPr sz="1400">
              <a:solidFill>
                <a:schemeClr val="dk1"/>
              </a:solidFill>
            </a:endParaRPr>
          </a:p>
          <a:p>
            <a:pPr indent="0" lvl="0" marL="0" rtl="0" algn="l">
              <a:spcBef>
                <a:spcPts val="0"/>
              </a:spcBef>
              <a:spcAft>
                <a:spcPts val="0"/>
              </a:spcAft>
              <a:buNone/>
            </a:pPr>
            <a:r>
              <a:rPr lang="es" sz="1400">
                <a:solidFill>
                  <a:schemeClr val="dk1"/>
                </a:solidFill>
              </a:rPr>
              <a:t>(3)   Finally, updated information is </a:t>
            </a:r>
            <a:r>
              <a:rPr lang="es" sz="1400">
                <a:solidFill>
                  <a:schemeClr val="dk1"/>
                </a:solidFill>
              </a:rPr>
              <a:t>diffused</a:t>
            </a:r>
            <a:r>
              <a:rPr lang="es" sz="1400">
                <a:solidFill>
                  <a:schemeClr val="dk1"/>
                </a:solidFill>
              </a:rPr>
              <a:t> from delegates to the non-delegate tokens in local neighborhoods via transposed convolutions.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5c8028d651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5c8028d651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We build a family of EdgeViTs with the proposed LGL bottleneck at different computational complexities ranging from 0.5GFlops  to 2 GFlops.</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2.png"/><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7.png"/><Relationship Id="rId15" Type="http://schemas.openxmlformats.org/officeDocument/2006/relationships/image" Target="../media/image24.png"/><Relationship Id="rId1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hyperlink" Target="https://junting.github.io/" TargetMode="External"/><Relationship Id="rId7" Type="http://schemas.openxmlformats.org/officeDocument/2006/relationships/hyperlink" Target="https://www.ee.cuhk.edu.hk/~hsli/" TargetMode="External"/><Relationship Id="rId8"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hyperlink" Target="mailto:junting.pa@gmail.com" TargetMode="External"/><Relationship Id="rId4" Type="http://schemas.openxmlformats.org/officeDocument/2006/relationships/hyperlink" Target="https://github.com/saic-fi/edgevit" TargetMode="External"/><Relationship Id="rId5" Type="http://schemas.openxmlformats.org/officeDocument/2006/relationships/image" Target="../media/image5.png"/><Relationship Id="rId6" Type="http://schemas.openxmlformats.org/officeDocument/2006/relationships/image" Target="../media/image26.png"/><Relationship Id="rId7" Type="http://schemas.openxmlformats.org/officeDocument/2006/relationships/image" Target="../media/image8.png"/><Relationship Id="rId8"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991475"/>
            <a:ext cx="8520600" cy="1917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lang="es" sz="3200"/>
              <a:t>EdgeViTs: Competing Light-weight CNNs on Mobile Devices with Vision Transformers</a:t>
            </a:r>
            <a:endParaRPr sz="3200"/>
          </a:p>
        </p:txBody>
      </p:sp>
      <p:pic>
        <p:nvPicPr>
          <p:cNvPr id="60" name="Google Shape;60;p13"/>
          <p:cNvPicPr preferRelativeResize="0"/>
          <p:nvPr/>
        </p:nvPicPr>
        <p:blipFill>
          <a:blip r:embed="rId3">
            <a:alphaModFix/>
          </a:blip>
          <a:stretch>
            <a:fillRect/>
          </a:stretch>
        </p:blipFill>
        <p:spPr>
          <a:xfrm>
            <a:off x="7506599" y="36727"/>
            <a:ext cx="1384776" cy="792599"/>
          </a:xfrm>
          <a:prstGeom prst="rect">
            <a:avLst/>
          </a:prstGeom>
          <a:noFill/>
          <a:ln>
            <a:noFill/>
          </a:ln>
        </p:spPr>
      </p:pic>
      <p:pic>
        <p:nvPicPr>
          <p:cNvPr id="61" name="Google Shape;61;p13"/>
          <p:cNvPicPr preferRelativeResize="0"/>
          <p:nvPr/>
        </p:nvPicPr>
        <p:blipFill>
          <a:blip r:embed="rId4">
            <a:alphaModFix/>
          </a:blip>
          <a:stretch>
            <a:fillRect/>
          </a:stretch>
        </p:blipFill>
        <p:spPr>
          <a:xfrm>
            <a:off x="3142125" y="113600"/>
            <a:ext cx="3304051" cy="724350"/>
          </a:xfrm>
          <a:prstGeom prst="rect">
            <a:avLst/>
          </a:prstGeom>
          <a:noFill/>
          <a:ln>
            <a:noFill/>
          </a:ln>
        </p:spPr>
      </p:pic>
      <p:grpSp>
        <p:nvGrpSpPr>
          <p:cNvPr id="62" name="Google Shape;62;p13"/>
          <p:cNvGrpSpPr/>
          <p:nvPr/>
        </p:nvGrpSpPr>
        <p:grpSpPr>
          <a:xfrm>
            <a:off x="184856" y="217988"/>
            <a:ext cx="2614634" cy="580310"/>
            <a:chOff x="852165" y="3719325"/>
            <a:chExt cx="9573908" cy="2124900"/>
          </a:xfrm>
        </p:grpSpPr>
        <p:pic>
          <p:nvPicPr>
            <p:cNvPr id="63" name="Google Shape;63;p13"/>
            <p:cNvPicPr preferRelativeResize="0"/>
            <p:nvPr/>
          </p:nvPicPr>
          <p:blipFill rotWithShape="1">
            <a:blip r:embed="rId5">
              <a:alphaModFix/>
            </a:blip>
            <a:srcRect b="0" l="0" r="39146" t="0"/>
            <a:stretch/>
          </p:blipFill>
          <p:spPr>
            <a:xfrm>
              <a:off x="852165" y="3719325"/>
              <a:ext cx="9573908" cy="1067836"/>
            </a:xfrm>
            <a:prstGeom prst="rect">
              <a:avLst/>
            </a:prstGeom>
            <a:noFill/>
            <a:ln>
              <a:noFill/>
            </a:ln>
          </p:spPr>
        </p:pic>
        <p:pic>
          <p:nvPicPr>
            <p:cNvPr id="64" name="Google Shape;64;p13"/>
            <p:cNvPicPr preferRelativeResize="0"/>
            <p:nvPr/>
          </p:nvPicPr>
          <p:blipFill rotWithShape="1">
            <a:blip r:embed="rId5">
              <a:alphaModFix/>
            </a:blip>
            <a:srcRect b="0" l="60703" r="-724" t="0"/>
            <a:stretch/>
          </p:blipFill>
          <p:spPr>
            <a:xfrm>
              <a:off x="2762654" y="4776389"/>
              <a:ext cx="6296479" cy="1067836"/>
            </a:xfrm>
            <a:prstGeom prst="rect">
              <a:avLst/>
            </a:prstGeom>
            <a:noFill/>
            <a:ln>
              <a:noFill/>
            </a:ln>
          </p:spPr>
        </p:pic>
      </p:grpSp>
      <p:sp>
        <p:nvSpPr>
          <p:cNvPr id="65" name="Google Shape;65;p13"/>
          <p:cNvSpPr txBox="1"/>
          <p:nvPr/>
        </p:nvSpPr>
        <p:spPr>
          <a:xfrm>
            <a:off x="363700" y="4403475"/>
            <a:ext cx="8607300" cy="51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100">
                <a:solidFill>
                  <a:srgbClr val="202729"/>
                </a:solidFill>
                <a:uFill>
                  <a:noFill/>
                </a:uFill>
                <a:latin typeface="Proxima Nova"/>
                <a:ea typeface="Proxima Nova"/>
                <a:cs typeface="Proxima Nova"/>
                <a:sym typeface="Proxima Nova"/>
                <a:hlinkClick r:id="rId6">
                  <a:extLst>
                    <a:ext uri="{A12FA001-AC4F-418D-AE19-62706E023703}">
                      <ahyp:hlinkClr val="tx"/>
                    </a:ext>
                  </a:extLst>
                </a:hlinkClick>
              </a:rPr>
              <a:t>Junting Pan</a:t>
            </a:r>
            <a:r>
              <a:rPr lang="es" sz="1100">
                <a:solidFill>
                  <a:srgbClr val="202729"/>
                </a:solidFill>
                <a:latin typeface="Proxima Nova"/>
                <a:ea typeface="Proxima Nova"/>
                <a:cs typeface="Proxima Nova"/>
                <a:sym typeface="Proxima Nova"/>
              </a:rPr>
              <a:t>   	     Adrain Bulat          Fuwen Tan            Xiatian Zhu        </a:t>
            </a:r>
            <a:r>
              <a:rPr lang="es" sz="1100">
                <a:solidFill>
                  <a:schemeClr val="dk1"/>
                </a:solidFill>
                <a:latin typeface="Proxima Nova"/>
                <a:ea typeface="Proxima Nova"/>
                <a:cs typeface="Proxima Nova"/>
                <a:sym typeface="Proxima Nova"/>
              </a:rPr>
              <a:t>Lukasz Dudziak     </a:t>
            </a:r>
            <a:r>
              <a:rPr lang="es" sz="1100">
                <a:solidFill>
                  <a:srgbClr val="202729"/>
                </a:solidFill>
                <a:uFill>
                  <a:noFill/>
                </a:uFill>
                <a:latin typeface="Proxima Nova"/>
                <a:ea typeface="Proxima Nova"/>
                <a:cs typeface="Proxima Nova"/>
                <a:sym typeface="Proxima Nova"/>
                <a:hlinkClick r:id="rId7">
                  <a:extLst>
                    <a:ext uri="{A12FA001-AC4F-418D-AE19-62706E023703}">
                      <ahyp:hlinkClr val="tx"/>
                    </a:ext>
                  </a:extLst>
                </a:hlinkClick>
              </a:rPr>
              <a:t>Hongsheng Li</a:t>
            </a:r>
            <a:r>
              <a:rPr lang="es" sz="1100">
                <a:solidFill>
                  <a:srgbClr val="202729"/>
                </a:solidFill>
                <a:latin typeface="Proxima Nova"/>
                <a:ea typeface="Proxima Nova"/>
                <a:cs typeface="Proxima Nova"/>
                <a:sym typeface="Proxima Nova"/>
              </a:rPr>
              <a:t>	</a:t>
            </a:r>
            <a:r>
              <a:rPr lang="es" sz="1100">
                <a:solidFill>
                  <a:schemeClr val="dk1"/>
                </a:solidFill>
                <a:latin typeface="Proxima Nova"/>
                <a:ea typeface="Proxima Nova"/>
                <a:cs typeface="Proxima Nova"/>
                <a:sym typeface="Proxima Nova"/>
              </a:rPr>
              <a:t>G.Tzimiropoulos   Brais Martinez</a:t>
            </a:r>
            <a:r>
              <a:rPr lang="es" sz="1100">
                <a:solidFill>
                  <a:srgbClr val="3D85C6"/>
                </a:solidFill>
                <a:latin typeface="Proxima Nova"/>
                <a:ea typeface="Proxima Nova"/>
                <a:cs typeface="Proxima Nova"/>
                <a:sym typeface="Proxima Nova"/>
              </a:rPr>
              <a:t> </a:t>
            </a:r>
            <a:endParaRPr sz="1100">
              <a:solidFill>
                <a:srgbClr val="202729"/>
              </a:solidFill>
              <a:latin typeface="Proxima Nova"/>
              <a:ea typeface="Proxima Nova"/>
              <a:cs typeface="Proxima Nova"/>
              <a:sym typeface="Proxima Nova"/>
            </a:endParaRPr>
          </a:p>
        </p:txBody>
      </p:sp>
      <p:pic>
        <p:nvPicPr>
          <p:cNvPr id="66" name="Google Shape;66;p13"/>
          <p:cNvPicPr preferRelativeResize="0"/>
          <p:nvPr/>
        </p:nvPicPr>
        <p:blipFill rotWithShape="1">
          <a:blip r:embed="rId8">
            <a:alphaModFix/>
          </a:blip>
          <a:srcRect b="7140" l="31505" r="15158" t="0"/>
          <a:stretch/>
        </p:blipFill>
        <p:spPr>
          <a:xfrm>
            <a:off x="455075" y="3537150"/>
            <a:ext cx="782622" cy="908425"/>
          </a:xfrm>
          <a:prstGeom prst="rect">
            <a:avLst/>
          </a:prstGeom>
          <a:noFill/>
          <a:ln>
            <a:noFill/>
          </a:ln>
        </p:spPr>
      </p:pic>
      <p:pic>
        <p:nvPicPr>
          <p:cNvPr id="67" name="Google Shape;67;p13"/>
          <p:cNvPicPr preferRelativeResize="0"/>
          <p:nvPr/>
        </p:nvPicPr>
        <p:blipFill rotWithShape="1">
          <a:blip r:embed="rId9">
            <a:alphaModFix/>
          </a:blip>
          <a:srcRect b="0" l="0" r="4543" t="0"/>
          <a:stretch/>
        </p:blipFill>
        <p:spPr>
          <a:xfrm>
            <a:off x="5863685" y="3537151"/>
            <a:ext cx="782625" cy="908423"/>
          </a:xfrm>
          <a:prstGeom prst="rect">
            <a:avLst/>
          </a:prstGeom>
          <a:noFill/>
          <a:ln>
            <a:noFill/>
          </a:ln>
        </p:spPr>
      </p:pic>
      <p:pic>
        <p:nvPicPr>
          <p:cNvPr id="68" name="Google Shape;68;p13"/>
          <p:cNvPicPr preferRelativeResize="0"/>
          <p:nvPr/>
        </p:nvPicPr>
        <p:blipFill rotWithShape="1">
          <a:blip r:embed="rId10">
            <a:alphaModFix/>
          </a:blip>
          <a:srcRect b="1811" l="7005" r="8592" t="5775"/>
          <a:stretch/>
        </p:blipFill>
        <p:spPr>
          <a:xfrm>
            <a:off x="3688119" y="3522225"/>
            <a:ext cx="822550" cy="938275"/>
          </a:xfrm>
          <a:prstGeom prst="rect">
            <a:avLst/>
          </a:prstGeom>
          <a:noFill/>
          <a:ln>
            <a:noFill/>
          </a:ln>
        </p:spPr>
      </p:pic>
      <p:pic>
        <p:nvPicPr>
          <p:cNvPr id="69" name="Google Shape;69;p13"/>
          <p:cNvPicPr preferRelativeResize="0"/>
          <p:nvPr/>
        </p:nvPicPr>
        <p:blipFill rotWithShape="1">
          <a:blip r:embed="rId11">
            <a:alphaModFix/>
          </a:blip>
          <a:srcRect b="0" l="5517" r="5924" t="0"/>
          <a:stretch/>
        </p:blipFill>
        <p:spPr>
          <a:xfrm>
            <a:off x="1532755" y="3535725"/>
            <a:ext cx="782625" cy="911275"/>
          </a:xfrm>
          <a:prstGeom prst="rect">
            <a:avLst/>
          </a:prstGeom>
          <a:noFill/>
          <a:ln>
            <a:noFill/>
          </a:ln>
        </p:spPr>
      </p:pic>
      <p:pic>
        <p:nvPicPr>
          <p:cNvPr id="70" name="Google Shape;70;p13"/>
          <p:cNvPicPr preferRelativeResize="0"/>
          <p:nvPr/>
        </p:nvPicPr>
        <p:blipFill rotWithShape="1">
          <a:blip r:embed="rId12">
            <a:alphaModFix/>
          </a:blip>
          <a:srcRect b="0" l="0" r="5926" t="0"/>
          <a:stretch/>
        </p:blipFill>
        <p:spPr>
          <a:xfrm>
            <a:off x="2610437" y="3534000"/>
            <a:ext cx="782625" cy="914725"/>
          </a:xfrm>
          <a:prstGeom prst="rect">
            <a:avLst/>
          </a:prstGeom>
          <a:noFill/>
          <a:ln>
            <a:noFill/>
          </a:ln>
        </p:spPr>
      </p:pic>
      <p:pic>
        <p:nvPicPr>
          <p:cNvPr id="71" name="Google Shape;71;p13"/>
          <p:cNvPicPr preferRelativeResize="0"/>
          <p:nvPr/>
        </p:nvPicPr>
        <p:blipFill rotWithShape="1">
          <a:blip r:embed="rId13">
            <a:alphaModFix/>
          </a:blip>
          <a:srcRect b="0" l="14040" r="5863" t="7123"/>
          <a:stretch/>
        </p:blipFill>
        <p:spPr>
          <a:xfrm>
            <a:off x="6941368" y="3535723"/>
            <a:ext cx="733750" cy="911279"/>
          </a:xfrm>
          <a:prstGeom prst="rect">
            <a:avLst/>
          </a:prstGeom>
          <a:noFill/>
          <a:ln>
            <a:noFill/>
          </a:ln>
        </p:spPr>
      </p:pic>
      <p:pic>
        <p:nvPicPr>
          <p:cNvPr id="72" name="Google Shape;72;p13"/>
          <p:cNvPicPr preferRelativeResize="0"/>
          <p:nvPr/>
        </p:nvPicPr>
        <p:blipFill rotWithShape="1">
          <a:blip r:embed="rId14">
            <a:alphaModFix/>
          </a:blip>
          <a:srcRect b="26820" l="0" r="0" t="0"/>
          <a:stretch/>
        </p:blipFill>
        <p:spPr>
          <a:xfrm>
            <a:off x="7970175" y="3534012"/>
            <a:ext cx="762900" cy="914700"/>
          </a:xfrm>
          <a:prstGeom prst="rect">
            <a:avLst/>
          </a:prstGeom>
          <a:noFill/>
          <a:ln>
            <a:noFill/>
          </a:ln>
        </p:spPr>
      </p:pic>
      <p:pic>
        <p:nvPicPr>
          <p:cNvPr id="73" name="Google Shape;73;p13"/>
          <p:cNvPicPr preferRelativeResize="0"/>
          <p:nvPr/>
        </p:nvPicPr>
        <p:blipFill rotWithShape="1">
          <a:blip r:embed="rId15">
            <a:alphaModFix/>
          </a:blip>
          <a:srcRect b="2448" l="0" r="0" t="0"/>
          <a:stretch/>
        </p:blipFill>
        <p:spPr>
          <a:xfrm>
            <a:off x="4805727" y="3522226"/>
            <a:ext cx="762901" cy="938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nvSpPr>
        <p:spPr>
          <a:xfrm>
            <a:off x="5046950" y="1249525"/>
            <a:ext cx="9321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
        <p:nvSpPr>
          <p:cNvPr id="156" name="Google Shape;15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t>Results:</a:t>
            </a:r>
            <a:endParaRPr/>
          </a:p>
          <a:p>
            <a:pPr indent="0" lvl="0" marL="0" rtl="0" algn="l">
              <a:spcBef>
                <a:spcPts val="0"/>
              </a:spcBef>
              <a:spcAft>
                <a:spcPts val="0"/>
              </a:spcAft>
              <a:buNone/>
            </a:pPr>
            <a:r>
              <a:t/>
            </a:r>
            <a:endParaRPr/>
          </a:p>
        </p:txBody>
      </p:sp>
      <p:sp>
        <p:nvSpPr>
          <p:cNvPr id="157" name="Google Shape;157;p22"/>
          <p:cNvSpPr txBox="1"/>
          <p:nvPr/>
        </p:nvSpPr>
        <p:spPr>
          <a:xfrm>
            <a:off x="390925" y="918025"/>
            <a:ext cx="4849500" cy="646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s" sz="1200">
                <a:solidFill>
                  <a:srgbClr val="FF0000"/>
                </a:solidFill>
              </a:rPr>
              <a:t>EdgeViTs</a:t>
            </a:r>
            <a:r>
              <a:rPr b="1" lang="es" sz="1200">
                <a:solidFill>
                  <a:schemeClr val="dk2"/>
                </a:solidFill>
              </a:rPr>
              <a:t>  </a:t>
            </a:r>
            <a:r>
              <a:rPr b="1" lang="es" sz="1200">
                <a:solidFill>
                  <a:schemeClr val="dk1"/>
                </a:solidFill>
              </a:rPr>
              <a:t>vs. Effcient CNNs</a:t>
            </a:r>
            <a:r>
              <a:rPr lang="es" sz="1200"/>
              <a:t>: </a:t>
            </a:r>
            <a:r>
              <a:rPr lang="es" sz="1200"/>
              <a:t>Well Comparable </a:t>
            </a:r>
            <a:r>
              <a:rPr lang="es" sz="1500">
                <a:solidFill>
                  <a:srgbClr val="333333"/>
                </a:solidFill>
              </a:rPr>
              <a:t>😃</a:t>
            </a:r>
            <a:endParaRPr sz="1500"/>
          </a:p>
          <a:p>
            <a:pPr indent="-304800" lvl="0" marL="457200" rtl="0" algn="l">
              <a:spcBef>
                <a:spcPts val="0"/>
              </a:spcBef>
              <a:spcAft>
                <a:spcPts val="0"/>
              </a:spcAft>
              <a:buSzPts val="1200"/>
              <a:buChar char="●"/>
            </a:pPr>
            <a:r>
              <a:rPr b="1" lang="es" sz="1200">
                <a:solidFill>
                  <a:srgbClr val="FF0000"/>
                </a:solidFill>
              </a:rPr>
              <a:t>EdgeViTs</a:t>
            </a:r>
            <a:r>
              <a:rPr b="1" lang="es" sz="1200">
                <a:solidFill>
                  <a:schemeClr val="dk2"/>
                </a:solidFill>
              </a:rPr>
              <a:t> </a:t>
            </a:r>
            <a:r>
              <a:rPr b="1" lang="es" sz="1200">
                <a:solidFill>
                  <a:schemeClr val="dk1"/>
                </a:solidFill>
              </a:rPr>
              <a:t>vs. ViTs variants</a:t>
            </a:r>
            <a:r>
              <a:rPr lang="es" sz="1200"/>
              <a:t>:  </a:t>
            </a:r>
            <a:r>
              <a:rPr lang="es" sz="1200"/>
              <a:t>Significantly</a:t>
            </a:r>
            <a:r>
              <a:rPr lang="es" sz="1200"/>
              <a:t> better </a:t>
            </a:r>
            <a:r>
              <a:rPr lang="es" sz="1500">
                <a:solidFill>
                  <a:srgbClr val="333333"/>
                </a:solidFill>
              </a:rPr>
              <a:t>🥳</a:t>
            </a:r>
            <a:endParaRPr sz="1500"/>
          </a:p>
        </p:txBody>
      </p:sp>
      <p:sp>
        <p:nvSpPr>
          <p:cNvPr id="158" name="Google Shape;158;p22"/>
          <p:cNvSpPr txBox="1"/>
          <p:nvPr/>
        </p:nvSpPr>
        <p:spPr>
          <a:xfrm>
            <a:off x="512163" y="4608025"/>
            <a:ext cx="712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rPr>
              <a:t>Testing device: Samsung Galaxy S21 (latency), Snapdragon 888 Hardware Development Kit (energy).</a:t>
            </a:r>
            <a:endParaRPr sz="1000">
              <a:solidFill>
                <a:schemeClr val="dk1"/>
              </a:solidFill>
            </a:endParaRPr>
          </a:p>
        </p:txBody>
      </p:sp>
      <p:pic>
        <p:nvPicPr>
          <p:cNvPr id="159" name="Google Shape;159;p22"/>
          <p:cNvPicPr preferRelativeResize="0"/>
          <p:nvPr/>
        </p:nvPicPr>
        <p:blipFill>
          <a:blip r:embed="rId3">
            <a:alphaModFix/>
          </a:blip>
          <a:stretch>
            <a:fillRect/>
          </a:stretch>
        </p:blipFill>
        <p:spPr>
          <a:xfrm>
            <a:off x="7506599" y="36727"/>
            <a:ext cx="1384776" cy="792599"/>
          </a:xfrm>
          <a:prstGeom prst="rect">
            <a:avLst/>
          </a:prstGeom>
          <a:noFill/>
          <a:ln>
            <a:noFill/>
          </a:ln>
        </p:spPr>
      </p:pic>
      <p:sp>
        <p:nvSpPr>
          <p:cNvPr id="160" name="Google Shape;160;p22"/>
          <p:cNvSpPr txBox="1"/>
          <p:nvPr/>
        </p:nvSpPr>
        <p:spPr>
          <a:xfrm>
            <a:off x="1942800" y="3989975"/>
            <a:ext cx="5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Table 1. </a:t>
            </a:r>
            <a:r>
              <a:rPr lang="es" sz="1200"/>
              <a:t>Accuracy/Latency and Accuracy/Energy trade off on ImageNet-1K.</a:t>
            </a:r>
            <a:endParaRPr sz="1200"/>
          </a:p>
        </p:txBody>
      </p:sp>
      <p:pic>
        <p:nvPicPr>
          <p:cNvPr id="161" name="Google Shape;161;p22"/>
          <p:cNvPicPr preferRelativeResize="0"/>
          <p:nvPr/>
        </p:nvPicPr>
        <p:blipFill>
          <a:blip r:embed="rId4">
            <a:alphaModFix/>
          </a:blip>
          <a:stretch>
            <a:fillRect/>
          </a:stretch>
        </p:blipFill>
        <p:spPr>
          <a:xfrm>
            <a:off x="953425" y="1954525"/>
            <a:ext cx="7237156" cy="2035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Image Classification on ImageNet-1K</a:t>
            </a:r>
            <a:endParaRPr/>
          </a:p>
        </p:txBody>
      </p:sp>
      <p:pic>
        <p:nvPicPr>
          <p:cNvPr id="167" name="Google Shape;167;p23"/>
          <p:cNvPicPr preferRelativeResize="0"/>
          <p:nvPr/>
        </p:nvPicPr>
        <p:blipFill>
          <a:blip r:embed="rId3">
            <a:alphaModFix/>
          </a:blip>
          <a:stretch>
            <a:fillRect/>
          </a:stretch>
        </p:blipFill>
        <p:spPr>
          <a:xfrm>
            <a:off x="2303114" y="1255925"/>
            <a:ext cx="4537775" cy="3135324"/>
          </a:xfrm>
          <a:prstGeom prst="rect">
            <a:avLst/>
          </a:prstGeom>
          <a:noFill/>
          <a:ln>
            <a:noFill/>
          </a:ln>
        </p:spPr>
      </p:pic>
      <p:pic>
        <p:nvPicPr>
          <p:cNvPr id="168" name="Google Shape;168;p23"/>
          <p:cNvPicPr preferRelativeResize="0"/>
          <p:nvPr/>
        </p:nvPicPr>
        <p:blipFill>
          <a:blip r:embed="rId4">
            <a:alphaModFix/>
          </a:blip>
          <a:stretch>
            <a:fillRect/>
          </a:stretch>
        </p:blipFill>
        <p:spPr>
          <a:xfrm>
            <a:off x="7506599" y="36727"/>
            <a:ext cx="1384776" cy="792599"/>
          </a:xfrm>
          <a:prstGeom prst="rect">
            <a:avLst/>
          </a:prstGeom>
          <a:noFill/>
          <a:ln>
            <a:noFill/>
          </a:ln>
        </p:spPr>
      </p:pic>
      <p:sp>
        <p:nvSpPr>
          <p:cNvPr id="169" name="Google Shape;169;p23"/>
          <p:cNvSpPr txBox="1"/>
          <p:nvPr/>
        </p:nvSpPr>
        <p:spPr>
          <a:xfrm>
            <a:off x="2594702" y="4370575"/>
            <a:ext cx="395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Table 2. </a:t>
            </a:r>
            <a:r>
              <a:rPr lang="es" sz="1200"/>
              <a:t>On-device energy evaluation on ImageNet-1K.</a:t>
            </a:r>
            <a:endParaRPr sz="1200"/>
          </a:p>
        </p:txBody>
      </p:sp>
      <p:sp>
        <p:nvSpPr>
          <p:cNvPr id="170" name="Google Shape;170;p23"/>
          <p:cNvSpPr/>
          <p:nvPr/>
        </p:nvSpPr>
        <p:spPr>
          <a:xfrm>
            <a:off x="4739000" y="1255925"/>
            <a:ext cx="786000" cy="3179700"/>
          </a:xfrm>
          <a:prstGeom prst="rect">
            <a:avLst/>
          </a:prstGeom>
          <a:noFill/>
          <a:ln cap="flat" cmpd="sng" w="1905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Object Detection and Segmentation on COCO-2017</a:t>
            </a:r>
            <a:endParaRPr/>
          </a:p>
        </p:txBody>
      </p:sp>
      <p:pic>
        <p:nvPicPr>
          <p:cNvPr id="176" name="Google Shape;176;p24"/>
          <p:cNvPicPr preferRelativeResize="0"/>
          <p:nvPr/>
        </p:nvPicPr>
        <p:blipFill>
          <a:blip r:embed="rId3">
            <a:alphaModFix/>
          </a:blip>
          <a:stretch>
            <a:fillRect/>
          </a:stretch>
        </p:blipFill>
        <p:spPr>
          <a:xfrm>
            <a:off x="964063" y="1525375"/>
            <a:ext cx="7292477" cy="2348726"/>
          </a:xfrm>
          <a:prstGeom prst="rect">
            <a:avLst/>
          </a:prstGeom>
          <a:noFill/>
          <a:ln>
            <a:noFill/>
          </a:ln>
        </p:spPr>
      </p:pic>
      <p:pic>
        <p:nvPicPr>
          <p:cNvPr id="177" name="Google Shape;177;p24"/>
          <p:cNvPicPr preferRelativeResize="0"/>
          <p:nvPr/>
        </p:nvPicPr>
        <p:blipFill>
          <a:blip r:embed="rId4">
            <a:alphaModFix/>
          </a:blip>
          <a:stretch>
            <a:fillRect/>
          </a:stretch>
        </p:blipFill>
        <p:spPr>
          <a:xfrm>
            <a:off x="7506599" y="36727"/>
            <a:ext cx="1384776" cy="792599"/>
          </a:xfrm>
          <a:prstGeom prst="rect">
            <a:avLst/>
          </a:prstGeom>
          <a:noFill/>
          <a:ln>
            <a:noFill/>
          </a:ln>
        </p:spPr>
      </p:pic>
      <p:sp>
        <p:nvSpPr>
          <p:cNvPr id="178" name="Google Shape;178;p24"/>
          <p:cNvSpPr txBox="1"/>
          <p:nvPr/>
        </p:nvSpPr>
        <p:spPr>
          <a:xfrm>
            <a:off x="1153750" y="3846050"/>
            <a:ext cx="710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Table 3. </a:t>
            </a:r>
            <a:r>
              <a:rPr lang="es" sz="1200"/>
              <a:t>Comparison to other visual backbones using RetinaNet and Mask-RCNN on COCO val2017 object detection and instance segmentation.</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Scene parsing on ADE20K</a:t>
            </a:r>
            <a:endParaRPr/>
          </a:p>
        </p:txBody>
      </p:sp>
      <p:pic>
        <p:nvPicPr>
          <p:cNvPr id="184" name="Google Shape;184;p25"/>
          <p:cNvPicPr preferRelativeResize="0"/>
          <p:nvPr/>
        </p:nvPicPr>
        <p:blipFill>
          <a:blip r:embed="rId3">
            <a:alphaModFix/>
          </a:blip>
          <a:stretch>
            <a:fillRect/>
          </a:stretch>
        </p:blipFill>
        <p:spPr>
          <a:xfrm>
            <a:off x="2586575" y="1624313"/>
            <a:ext cx="3608001" cy="1894875"/>
          </a:xfrm>
          <a:prstGeom prst="rect">
            <a:avLst/>
          </a:prstGeom>
          <a:noFill/>
          <a:ln>
            <a:noFill/>
          </a:ln>
        </p:spPr>
      </p:pic>
      <p:pic>
        <p:nvPicPr>
          <p:cNvPr id="185" name="Google Shape;185;p25"/>
          <p:cNvPicPr preferRelativeResize="0"/>
          <p:nvPr/>
        </p:nvPicPr>
        <p:blipFill>
          <a:blip r:embed="rId4">
            <a:alphaModFix/>
          </a:blip>
          <a:stretch>
            <a:fillRect/>
          </a:stretch>
        </p:blipFill>
        <p:spPr>
          <a:xfrm>
            <a:off x="7506599" y="36727"/>
            <a:ext cx="1384776" cy="792599"/>
          </a:xfrm>
          <a:prstGeom prst="rect">
            <a:avLst/>
          </a:prstGeom>
          <a:noFill/>
          <a:ln>
            <a:noFill/>
          </a:ln>
        </p:spPr>
      </p:pic>
      <p:sp>
        <p:nvSpPr>
          <p:cNvPr id="186" name="Google Shape;186;p25"/>
          <p:cNvSpPr txBox="1"/>
          <p:nvPr/>
        </p:nvSpPr>
        <p:spPr>
          <a:xfrm>
            <a:off x="1994900" y="3443500"/>
            <a:ext cx="546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Table 4. </a:t>
            </a:r>
            <a:r>
              <a:rPr lang="es" sz="1200"/>
              <a:t>Semantic segmentation results on the validation set of ADE20K</a:t>
            </a:r>
            <a:r>
              <a:rPr lang="es" sz="1200"/>
              <a:t>.</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Conclusions</a:t>
            </a:r>
            <a:endParaRPr/>
          </a:p>
        </p:txBody>
      </p:sp>
      <p:pic>
        <p:nvPicPr>
          <p:cNvPr id="192" name="Google Shape;192;p26"/>
          <p:cNvPicPr preferRelativeResize="0"/>
          <p:nvPr/>
        </p:nvPicPr>
        <p:blipFill>
          <a:blip r:embed="rId3">
            <a:alphaModFix/>
          </a:blip>
          <a:stretch>
            <a:fillRect/>
          </a:stretch>
        </p:blipFill>
        <p:spPr>
          <a:xfrm>
            <a:off x="7506599" y="36727"/>
            <a:ext cx="1384776" cy="792599"/>
          </a:xfrm>
          <a:prstGeom prst="rect">
            <a:avLst/>
          </a:prstGeom>
          <a:noFill/>
          <a:ln>
            <a:noFill/>
          </a:ln>
        </p:spPr>
      </p:pic>
      <p:sp>
        <p:nvSpPr>
          <p:cNvPr id="193" name="Google Shape;193;p26"/>
          <p:cNvSpPr txBox="1"/>
          <p:nvPr/>
        </p:nvSpPr>
        <p:spPr>
          <a:xfrm>
            <a:off x="404100" y="1058575"/>
            <a:ext cx="7770000" cy="8313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Char char="●"/>
            </a:pPr>
            <a:r>
              <a:rPr lang="es">
                <a:solidFill>
                  <a:schemeClr val="dk1"/>
                </a:solidFill>
              </a:rPr>
              <a:t>On-device deployment perspective.</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EdgeViTs with novel decomposition of self-attention</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Extensive on-device experiments (speed, energy, power efficiency)</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311700" y="1270350"/>
            <a:ext cx="8520600" cy="2298000"/>
          </a:xfrm>
          <a:prstGeom prst="rect">
            <a:avLst/>
          </a:prstGeom>
        </p:spPr>
        <p:txBody>
          <a:bodyPr anchorCtr="0" anchor="ctr" bIns="91425" lIns="91425" spcFirstLastPara="1" rIns="91425" wrap="square" tIns="91425">
            <a:normAutofit fontScale="90000"/>
          </a:bodyPr>
          <a:lstStyle/>
          <a:p>
            <a:pPr indent="-342900" lvl="0" marL="457200" rtl="0" algn="l">
              <a:spcBef>
                <a:spcPts val="0"/>
              </a:spcBef>
              <a:spcAft>
                <a:spcPts val="0"/>
              </a:spcAft>
              <a:buSzPct val="100000"/>
              <a:buChar char="●"/>
            </a:pPr>
            <a:r>
              <a:rPr lang="es" sz="2000"/>
              <a:t>Please feel free to contact us if you have any question! </a:t>
            </a:r>
            <a:r>
              <a:rPr lang="es" sz="2000"/>
              <a:t>;)</a:t>
            </a:r>
            <a:endParaRPr sz="2000"/>
          </a:p>
          <a:p>
            <a:pPr indent="-342900" lvl="1" marL="914400" rtl="0" algn="l">
              <a:spcBef>
                <a:spcPts val="0"/>
              </a:spcBef>
              <a:spcAft>
                <a:spcPts val="0"/>
              </a:spcAft>
              <a:buSzPct val="100000"/>
              <a:buChar char="○"/>
            </a:pPr>
            <a:r>
              <a:rPr lang="es" sz="2000" u="sng">
                <a:hlinkClick r:id="rId3"/>
              </a:rPr>
              <a:t>junting.pa@gmail.com</a:t>
            </a:r>
            <a:endParaRPr sz="2000"/>
          </a:p>
          <a:p>
            <a:pPr indent="0" lvl="0" marL="1371600" rtl="0" algn="ctr">
              <a:spcBef>
                <a:spcPts val="0"/>
              </a:spcBef>
              <a:spcAft>
                <a:spcPts val="0"/>
              </a:spcAft>
              <a:buNone/>
            </a:pPr>
            <a:r>
              <a:t/>
            </a:r>
            <a:endParaRPr sz="2000"/>
          </a:p>
          <a:p>
            <a:pPr indent="-342900" lvl="0" marL="457200" rtl="0" algn="l">
              <a:spcBef>
                <a:spcPts val="0"/>
              </a:spcBef>
              <a:spcAft>
                <a:spcPts val="0"/>
              </a:spcAft>
              <a:buSzPct val="100000"/>
              <a:buChar char="●"/>
            </a:pPr>
            <a:r>
              <a:rPr lang="es" sz="2000"/>
              <a:t>Code is available at:</a:t>
            </a:r>
            <a:endParaRPr sz="2000"/>
          </a:p>
          <a:p>
            <a:pPr indent="-342900" lvl="1" marL="914400" rtl="0" algn="l">
              <a:spcBef>
                <a:spcPts val="0"/>
              </a:spcBef>
              <a:spcAft>
                <a:spcPts val="0"/>
              </a:spcAft>
              <a:buClr>
                <a:schemeClr val="dk2"/>
              </a:buClr>
              <a:buSzPct val="100000"/>
              <a:buChar char="○"/>
            </a:pPr>
            <a:r>
              <a:rPr lang="es" sz="2000" u="sng">
                <a:solidFill>
                  <a:schemeClr val="dk2"/>
                </a:solidFill>
                <a:hlinkClick r:id="rId4">
                  <a:extLst>
                    <a:ext uri="{A12FA001-AC4F-418D-AE19-62706E023703}">
                      <ahyp:hlinkClr val="tx"/>
                    </a:ext>
                  </a:extLst>
                </a:hlinkClick>
              </a:rPr>
              <a:t>https://github.com/saic-fi/edgevit</a:t>
            </a:r>
            <a:endParaRPr sz="2000">
              <a:solidFill>
                <a:schemeClr val="dk2"/>
              </a:solidFill>
            </a:endParaRPr>
          </a:p>
          <a:p>
            <a:pPr indent="0" lvl="0" marL="0" rtl="0" algn="ctr">
              <a:spcBef>
                <a:spcPts val="0"/>
              </a:spcBef>
              <a:spcAft>
                <a:spcPts val="0"/>
              </a:spcAft>
              <a:buNone/>
            </a:pPr>
            <a:r>
              <a:t/>
            </a:r>
            <a:endParaRPr sz="2000"/>
          </a:p>
          <a:p>
            <a:pPr indent="0" lvl="0" marL="914400" rtl="0" algn="ctr">
              <a:spcBef>
                <a:spcPts val="0"/>
              </a:spcBef>
              <a:spcAft>
                <a:spcPts val="0"/>
              </a:spcAft>
              <a:buNone/>
            </a:pPr>
            <a:r>
              <a:rPr lang="es" sz="2000"/>
              <a:t>								</a:t>
            </a:r>
            <a:endParaRPr sz="2000"/>
          </a:p>
          <a:p>
            <a:pPr indent="0" lvl="0" marL="0" rtl="0" algn="ctr">
              <a:spcBef>
                <a:spcPts val="0"/>
              </a:spcBef>
              <a:spcAft>
                <a:spcPts val="0"/>
              </a:spcAft>
              <a:buNone/>
            </a:pPr>
            <a:r>
              <a:t/>
            </a:r>
            <a:endParaRPr sz="2000"/>
          </a:p>
        </p:txBody>
      </p:sp>
      <p:pic>
        <p:nvPicPr>
          <p:cNvPr id="199" name="Google Shape;199;p27"/>
          <p:cNvPicPr preferRelativeResize="0"/>
          <p:nvPr/>
        </p:nvPicPr>
        <p:blipFill>
          <a:blip r:embed="rId5">
            <a:alphaModFix/>
          </a:blip>
          <a:stretch>
            <a:fillRect/>
          </a:stretch>
        </p:blipFill>
        <p:spPr>
          <a:xfrm>
            <a:off x="7506599" y="36727"/>
            <a:ext cx="1384776" cy="792599"/>
          </a:xfrm>
          <a:prstGeom prst="rect">
            <a:avLst/>
          </a:prstGeom>
          <a:noFill/>
          <a:ln>
            <a:noFill/>
          </a:ln>
        </p:spPr>
      </p:pic>
      <p:pic>
        <p:nvPicPr>
          <p:cNvPr id="200" name="Google Shape;200;p27"/>
          <p:cNvPicPr preferRelativeResize="0"/>
          <p:nvPr/>
        </p:nvPicPr>
        <p:blipFill>
          <a:blip r:embed="rId6">
            <a:alphaModFix/>
          </a:blip>
          <a:stretch>
            <a:fillRect/>
          </a:stretch>
        </p:blipFill>
        <p:spPr>
          <a:xfrm>
            <a:off x="5855250" y="2997425"/>
            <a:ext cx="2990499" cy="1993676"/>
          </a:xfrm>
          <a:prstGeom prst="rect">
            <a:avLst/>
          </a:prstGeom>
          <a:noFill/>
          <a:ln>
            <a:noFill/>
          </a:ln>
        </p:spPr>
      </p:pic>
      <p:pic>
        <p:nvPicPr>
          <p:cNvPr id="201" name="Google Shape;201;p27"/>
          <p:cNvPicPr preferRelativeResize="0"/>
          <p:nvPr/>
        </p:nvPicPr>
        <p:blipFill>
          <a:blip r:embed="rId7">
            <a:alphaModFix/>
          </a:blip>
          <a:stretch>
            <a:fillRect/>
          </a:stretch>
        </p:blipFill>
        <p:spPr>
          <a:xfrm>
            <a:off x="3142125" y="113600"/>
            <a:ext cx="3304051" cy="724350"/>
          </a:xfrm>
          <a:prstGeom prst="rect">
            <a:avLst/>
          </a:prstGeom>
          <a:noFill/>
          <a:ln>
            <a:noFill/>
          </a:ln>
        </p:spPr>
      </p:pic>
      <p:grpSp>
        <p:nvGrpSpPr>
          <p:cNvPr id="202" name="Google Shape;202;p27"/>
          <p:cNvGrpSpPr/>
          <p:nvPr/>
        </p:nvGrpSpPr>
        <p:grpSpPr>
          <a:xfrm>
            <a:off x="184856" y="217988"/>
            <a:ext cx="2614634" cy="580310"/>
            <a:chOff x="852165" y="3719325"/>
            <a:chExt cx="9573908" cy="2124900"/>
          </a:xfrm>
        </p:grpSpPr>
        <p:pic>
          <p:nvPicPr>
            <p:cNvPr id="203" name="Google Shape;203;p27"/>
            <p:cNvPicPr preferRelativeResize="0"/>
            <p:nvPr/>
          </p:nvPicPr>
          <p:blipFill rotWithShape="1">
            <a:blip r:embed="rId8">
              <a:alphaModFix/>
            </a:blip>
            <a:srcRect b="0" l="0" r="39146" t="0"/>
            <a:stretch/>
          </p:blipFill>
          <p:spPr>
            <a:xfrm>
              <a:off x="852165" y="3719325"/>
              <a:ext cx="9573908" cy="1067836"/>
            </a:xfrm>
            <a:prstGeom prst="rect">
              <a:avLst/>
            </a:prstGeom>
            <a:noFill/>
            <a:ln>
              <a:noFill/>
            </a:ln>
          </p:spPr>
        </p:pic>
        <p:pic>
          <p:nvPicPr>
            <p:cNvPr id="204" name="Google Shape;204;p27"/>
            <p:cNvPicPr preferRelativeResize="0"/>
            <p:nvPr/>
          </p:nvPicPr>
          <p:blipFill rotWithShape="1">
            <a:blip r:embed="rId8">
              <a:alphaModFix/>
            </a:blip>
            <a:srcRect b="0" l="60703" r="-724" t="0"/>
            <a:stretch/>
          </p:blipFill>
          <p:spPr>
            <a:xfrm>
              <a:off x="2762654" y="4776389"/>
              <a:ext cx="6296479" cy="106783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SOTA ViTs: The bigger the better.</a:t>
            </a:r>
            <a:endParaRPr/>
          </a:p>
        </p:txBody>
      </p:sp>
      <p:pic>
        <p:nvPicPr>
          <p:cNvPr id="79" name="Google Shape;79;p14"/>
          <p:cNvPicPr preferRelativeResize="0"/>
          <p:nvPr/>
        </p:nvPicPr>
        <p:blipFill>
          <a:blip r:embed="rId3">
            <a:alphaModFix/>
          </a:blip>
          <a:stretch>
            <a:fillRect/>
          </a:stretch>
        </p:blipFill>
        <p:spPr>
          <a:xfrm>
            <a:off x="1580100" y="1216300"/>
            <a:ext cx="5983776" cy="3365151"/>
          </a:xfrm>
          <a:prstGeom prst="rect">
            <a:avLst/>
          </a:prstGeom>
          <a:noFill/>
          <a:ln>
            <a:noFill/>
          </a:ln>
        </p:spPr>
      </p:pic>
      <p:pic>
        <p:nvPicPr>
          <p:cNvPr id="80" name="Google Shape;80;p14"/>
          <p:cNvPicPr preferRelativeResize="0"/>
          <p:nvPr/>
        </p:nvPicPr>
        <p:blipFill>
          <a:blip r:embed="rId4">
            <a:alphaModFix/>
          </a:blip>
          <a:stretch>
            <a:fillRect/>
          </a:stretch>
        </p:blipFill>
        <p:spPr>
          <a:xfrm>
            <a:off x="7506599" y="36727"/>
            <a:ext cx="1384776" cy="792599"/>
          </a:xfrm>
          <a:prstGeom prst="rect">
            <a:avLst/>
          </a:prstGeom>
          <a:noFill/>
          <a:ln>
            <a:noFill/>
          </a:ln>
        </p:spPr>
      </p:pic>
      <p:sp>
        <p:nvSpPr>
          <p:cNvPr id="81" name="Google Shape;81;p14"/>
          <p:cNvSpPr txBox="1"/>
          <p:nvPr/>
        </p:nvSpPr>
        <p:spPr>
          <a:xfrm>
            <a:off x="390700" y="4624100"/>
            <a:ext cx="666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Proxima Nova"/>
                <a:ea typeface="Proxima Nova"/>
                <a:cs typeface="Proxima Nova"/>
                <a:sym typeface="Proxima Nova"/>
              </a:rPr>
              <a:t>Image Credit to: https://iaml-it.github.io/posts/2021-04-28-transformers-in-vision/</a:t>
            </a:r>
            <a:endParaRPr sz="1200">
              <a:latin typeface="Proxima Nova"/>
              <a:ea typeface="Proxima Nova"/>
              <a:cs typeface="Proxima Nova"/>
              <a:sym typeface="Proxima Nova"/>
            </a:endParaRPr>
          </a:p>
        </p:txBody>
      </p:sp>
      <p:cxnSp>
        <p:nvCxnSpPr>
          <p:cNvPr id="82" name="Google Shape;82;p14"/>
          <p:cNvCxnSpPr/>
          <p:nvPr/>
        </p:nvCxnSpPr>
        <p:spPr>
          <a:xfrm flipH="1" rot="10800000">
            <a:off x="2528150" y="1094550"/>
            <a:ext cx="4727100" cy="1845300"/>
          </a:xfrm>
          <a:prstGeom prst="straightConnector1">
            <a:avLst/>
          </a:prstGeom>
          <a:noFill/>
          <a:ln cap="flat" cmpd="sng" w="19050">
            <a:solidFill>
              <a:schemeClr val="dk1"/>
            </a:solidFill>
            <a:prstDash val="solid"/>
            <a:round/>
            <a:headEnd len="med" w="med" type="none"/>
            <a:tailEnd len="med" w="med" type="triangle"/>
          </a:ln>
        </p:spPr>
      </p:cxnSp>
      <p:pic>
        <p:nvPicPr>
          <p:cNvPr id="83" name="Google Shape;83;p14"/>
          <p:cNvPicPr preferRelativeResize="0"/>
          <p:nvPr/>
        </p:nvPicPr>
        <p:blipFill>
          <a:blip r:embed="rId5">
            <a:alphaModFix/>
          </a:blip>
          <a:stretch>
            <a:fillRect/>
          </a:stretch>
        </p:blipFill>
        <p:spPr>
          <a:xfrm rot="1262171">
            <a:off x="4209343" y="1368120"/>
            <a:ext cx="802915" cy="8029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At mobile device regime: ViTs </a:t>
            </a:r>
            <a:r>
              <a:rPr lang="es">
                <a:solidFill>
                  <a:srgbClr val="FF0000"/>
                </a:solidFill>
              </a:rPr>
              <a:t>behind</a:t>
            </a:r>
            <a:r>
              <a:rPr lang="es"/>
              <a:t> CNNs </a:t>
            </a:r>
            <a:endParaRPr/>
          </a:p>
        </p:txBody>
      </p:sp>
      <p:pic>
        <p:nvPicPr>
          <p:cNvPr id="89" name="Google Shape;89;p15"/>
          <p:cNvPicPr preferRelativeResize="0"/>
          <p:nvPr/>
        </p:nvPicPr>
        <p:blipFill>
          <a:blip r:embed="rId3">
            <a:alphaModFix/>
          </a:blip>
          <a:stretch>
            <a:fillRect/>
          </a:stretch>
        </p:blipFill>
        <p:spPr>
          <a:xfrm>
            <a:off x="2232538" y="1211750"/>
            <a:ext cx="4678924" cy="3007875"/>
          </a:xfrm>
          <a:prstGeom prst="rect">
            <a:avLst/>
          </a:prstGeom>
          <a:noFill/>
          <a:ln>
            <a:noFill/>
          </a:ln>
        </p:spPr>
      </p:pic>
      <p:sp>
        <p:nvSpPr>
          <p:cNvPr id="90" name="Google Shape;90;p15"/>
          <p:cNvSpPr/>
          <p:nvPr/>
        </p:nvSpPr>
        <p:spPr>
          <a:xfrm>
            <a:off x="3396824" y="1845975"/>
            <a:ext cx="1253400" cy="2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4A86E8"/>
                </a:solidFill>
              </a:rPr>
              <a:t>EfficientNets</a:t>
            </a:r>
            <a:endParaRPr>
              <a:solidFill>
                <a:srgbClr val="4A86E8"/>
              </a:solidFill>
            </a:endParaRPr>
          </a:p>
        </p:txBody>
      </p:sp>
      <p:cxnSp>
        <p:nvCxnSpPr>
          <p:cNvPr id="91" name="Google Shape;91;p15"/>
          <p:cNvCxnSpPr/>
          <p:nvPr/>
        </p:nvCxnSpPr>
        <p:spPr>
          <a:xfrm flipH="1" rot="10800000">
            <a:off x="3467579" y="2172584"/>
            <a:ext cx="1010100" cy="419700"/>
          </a:xfrm>
          <a:prstGeom prst="straightConnector1">
            <a:avLst/>
          </a:prstGeom>
          <a:noFill/>
          <a:ln cap="flat" cmpd="sng" w="28575">
            <a:solidFill>
              <a:srgbClr val="4A86E8"/>
            </a:solidFill>
            <a:prstDash val="solid"/>
            <a:round/>
            <a:headEnd len="med" w="med" type="none"/>
            <a:tailEnd len="med" w="med" type="none"/>
          </a:ln>
        </p:spPr>
      </p:cxnSp>
      <p:cxnSp>
        <p:nvCxnSpPr>
          <p:cNvPr id="92" name="Google Shape;92;p15"/>
          <p:cNvCxnSpPr/>
          <p:nvPr/>
        </p:nvCxnSpPr>
        <p:spPr>
          <a:xfrm flipH="1" rot="10800000">
            <a:off x="4477875" y="1970427"/>
            <a:ext cx="629700" cy="202200"/>
          </a:xfrm>
          <a:prstGeom prst="straightConnector1">
            <a:avLst/>
          </a:prstGeom>
          <a:noFill/>
          <a:ln cap="flat" cmpd="sng" w="28575">
            <a:solidFill>
              <a:srgbClr val="4A86E8"/>
            </a:solidFill>
            <a:prstDash val="solid"/>
            <a:round/>
            <a:headEnd len="med" w="med" type="none"/>
            <a:tailEnd len="med" w="med" type="none"/>
          </a:ln>
        </p:spPr>
      </p:cxnSp>
      <p:pic>
        <p:nvPicPr>
          <p:cNvPr id="93" name="Google Shape;93;p15"/>
          <p:cNvPicPr preferRelativeResize="0"/>
          <p:nvPr/>
        </p:nvPicPr>
        <p:blipFill>
          <a:blip r:embed="rId4">
            <a:alphaModFix/>
          </a:blip>
          <a:stretch>
            <a:fillRect/>
          </a:stretch>
        </p:blipFill>
        <p:spPr>
          <a:xfrm>
            <a:off x="7506599" y="36727"/>
            <a:ext cx="1384776" cy="792599"/>
          </a:xfrm>
          <a:prstGeom prst="rect">
            <a:avLst/>
          </a:prstGeom>
          <a:noFill/>
          <a:ln>
            <a:noFill/>
          </a:ln>
        </p:spPr>
      </p:pic>
      <p:sp>
        <p:nvSpPr>
          <p:cNvPr id="94" name="Google Shape;94;p15"/>
          <p:cNvSpPr txBox="1"/>
          <p:nvPr/>
        </p:nvSpPr>
        <p:spPr>
          <a:xfrm>
            <a:off x="390700" y="4624100"/>
            <a:ext cx="666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Proxima Nova"/>
                <a:ea typeface="Proxima Nova"/>
                <a:cs typeface="Proxima Nova"/>
                <a:sym typeface="Proxima Nova"/>
              </a:rPr>
              <a:t>Image Credit to: https://iaml-it.github.io/posts/2021-04-28-transformers-in-vision/</a:t>
            </a:r>
            <a:endParaRPr sz="1200">
              <a:latin typeface="Proxima Nova"/>
              <a:ea typeface="Proxima Nova"/>
              <a:cs typeface="Proxima Nova"/>
              <a:sym typeface="Proxima Nova"/>
            </a:endParaRPr>
          </a:p>
        </p:txBody>
      </p:sp>
      <p:sp>
        <p:nvSpPr>
          <p:cNvPr id="95" name="Google Shape;95;p15"/>
          <p:cNvSpPr/>
          <p:nvPr/>
        </p:nvSpPr>
        <p:spPr>
          <a:xfrm>
            <a:off x="3419300" y="2571750"/>
            <a:ext cx="67800" cy="678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4433800" y="2138125"/>
            <a:ext cx="67800" cy="678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5075375" y="1938375"/>
            <a:ext cx="67800" cy="67800"/>
          </a:xfrm>
          <a:prstGeom prst="ellipse">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5"/>
          <p:cNvPicPr preferRelativeResize="0"/>
          <p:nvPr/>
        </p:nvPicPr>
        <p:blipFill>
          <a:blip r:embed="rId5">
            <a:alphaModFix/>
          </a:blip>
          <a:stretch>
            <a:fillRect/>
          </a:stretch>
        </p:blipFill>
        <p:spPr>
          <a:xfrm>
            <a:off x="3099350" y="1762425"/>
            <a:ext cx="419700" cy="419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 recent attempt: </a:t>
            </a:r>
            <a:r>
              <a:rPr lang="es"/>
              <a:t>MobileViT</a:t>
            </a:r>
            <a:r>
              <a:rPr baseline="30000" lang="es"/>
              <a:t>1</a:t>
            </a:r>
            <a:r>
              <a:rPr lang="es"/>
              <a:t> (ICLR’22)</a:t>
            </a:r>
            <a:endParaRPr/>
          </a:p>
        </p:txBody>
      </p:sp>
      <p:pic>
        <p:nvPicPr>
          <p:cNvPr id="104" name="Google Shape;104;p16"/>
          <p:cNvPicPr preferRelativeResize="0"/>
          <p:nvPr/>
        </p:nvPicPr>
        <p:blipFill>
          <a:blip r:embed="rId3">
            <a:alphaModFix/>
          </a:blip>
          <a:stretch>
            <a:fillRect/>
          </a:stretch>
        </p:blipFill>
        <p:spPr>
          <a:xfrm>
            <a:off x="778350" y="1858050"/>
            <a:ext cx="3376824" cy="2606075"/>
          </a:xfrm>
          <a:prstGeom prst="rect">
            <a:avLst/>
          </a:prstGeom>
          <a:noFill/>
          <a:ln>
            <a:noFill/>
          </a:ln>
        </p:spPr>
      </p:pic>
      <p:sp>
        <p:nvSpPr>
          <p:cNvPr id="105" name="Google Shape;105;p16"/>
          <p:cNvSpPr/>
          <p:nvPr/>
        </p:nvSpPr>
        <p:spPr>
          <a:xfrm>
            <a:off x="1639875" y="4270400"/>
            <a:ext cx="2021700" cy="2265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6"/>
          <p:cNvPicPr preferRelativeResize="0"/>
          <p:nvPr/>
        </p:nvPicPr>
        <p:blipFill>
          <a:blip r:embed="rId4">
            <a:alphaModFix/>
          </a:blip>
          <a:stretch>
            <a:fillRect/>
          </a:stretch>
        </p:blipFill>
        <p:spPr>
          <a:xfrm>
            <a:off x="4591825" y="2220525"/>
            <a:ext cx="3503298" cy="1635401"/>
          </a:xfrm>
          <a:prstGeom prst="rect">
            <a:avLst/>
          </a:prstGeom>
          <a:noFill/>
          <a:ln>
            <a:noFill/>
          </a:ln>
        </p:spPr>
      </p:pic>
      <p:pic>
        <p:nvPicPr>
          <p:cNvPr id="107" name="Google Shape;107;p16"/>
          <p:cNvPicPr preferRelativeResize="0"/>
          <p:nvPr/>
        </p:nvPicPr>
        <p:blipFill>
          <a:blip r:embed="rId5">
            <a:alphaModFix/>
          </a:blip>
          <a:stretch>
            <a:fillRect/>
          </a:stretch>
        </p:blipFill>
        <p:spPr>
          <a:xfrm>
            <a:off x="7506599" y="36727"/>
            <a:ext cx="1384776" cy="792599"/>
          </a:xfrm>
          <a:prstGeom prst="rect">
            <a:avLst/>
          </a:prstGeom>
          <a:noFill/>
          <a:ln>
            <a:noFill/>
          </a:ln>
        </p:spPr>
      </p:pic>
      <p:sp>
        <p:nvSpPr>
          <p:cNvPr id="108" name="Google Shape;108;p16"/>
          <p:cNvSpPr txBox="1"/>
          <p:nvPr/>
        </p:nvSpPr>
        <p:spPr>
          <a:xfrm>
            <a:off x="456025" y="4675050"/>
            <a:ext cx="8376300" cy="345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s" sz="1200"/>
              <a:t>Mehta</a:t>
            </a:r>
            <a:r>
              <a:rPr lang="es" sz="1200"/>
              <a:t> et. al.  </a:t>
            </a:r>
            <a:r>
              <a:rPr lang="es" sz="1200"/>
              <a:t>MobileViT: Light-weight, General-purpose, and Mobile-friendly Vision Transformer</a:t>
            </a:r>
            <a:r>
              <a:rPr lang="es" sz="1200"/>
              <a:t>. ICLR, 2022.</a:t>
            </a:r>
            <a:endParaRPr sz="1200"/>
          </a:p>
          <a:p>
            <a:pPr indent="0" lvl="0" marL="457200" rtl="0" algn="l">
              <a:spcBef>
                <a:spcPts val="0"/>
              </a:spcBef>
              <a:spcAft>
                <a:spcPts val="0"/>
              </a:spcAft>
              <a:buNone/>
            </a:pPr>
            <a:r>
              <a:t/>
            </a:r>
            <a:endParaRPr sz="1200"/>
          </a:p>
        </p:txBody>
      </p:sp>
      <p:sp>
        <p:nvSpPr>
          <p:cNvPr id="109" name="Google Shape;109;p16"/>
          <p:cNvSpPr txBox="1"/>
          <p:nvPr/>
        </p:nvSpPr>
        <p:spPr>
          <a:xfrm>
            <a:off x="408500" y="1036600"/>
            <a:ext cx="77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Other important aspects such as </a:t>
            </a:r>
            <a:r>
              <a:rPr b="1" lang="es"/>
              <a:t>latency, energy consumption</a:t>
            </a:r>
            <a:r>
              <a:rPr lang="es"/>
              <a:t> are not considered </a:t>
            </a:r>
            <a:r>
              <a:rPr lang="es">
                <a:solidFill>
                  <a:srgbClr val="333333"/>
                </a:solidFill>
                <a:highlight>
                  <a:srgbClr val="FFFFFF"/>
                </a:highlight>
              </a:rPr>
              <a:t>🙁.</a:t>
            </a:r>
            <a:endParaRPr sz="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What do we expect for an efficient ViTs?</a:t>
            </a:r>
            <a:endParaRPr/>
          </a:p>
        </p:txBody>
      </p:sp>
      <p:sp>
        <p:nvSpPr>
          <p:cNvPr id="115" name="Google Shape;11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s">
                <a:solidFill>
                  <a:schemeClr val="dk1"/>
                </a:solidFill>
              </a:rPr>
              <a:t>Inference efficiency: </a:t>
            </a:r>
            <a:r>
              <a:rPr lang="es">
                <a:solidFill>
                  <a:schemeClr val="dk1"/>
                </a:solidFill>
              </a:rPr>
              <a:t> The model should be </a:t>
            </a:r>
            <a:r>
              <a:rPr b="1" lang="es">
                <a:solidFill>
                  <a:schemeClr val="dk2"/>
                </a:solidFill>
              </a:rPr>
              <a:t>fast</a:t>
            </a:r>
            <a:r>
              <a:rPr lang="es">
                <a:solidFill>
                  <a:schemeClr val="dk1"/>
                </a:solidFill>
              </a:rPr>
              <a:t>, </a:t>
            </a:r>
            <a:r>
              <a:rPr b="1" lang="es">
                <a:solidFill>
                  <a:schemeClr val="dk2"/>
                </a:solidFill>
              </a:rPr>
              <a:t>accurate</a:t>
            </a:r>
            <a:r>
              <a:rPr lang="es">
                <a:solidFill>
                  <a:schemeClr val="dk1"/>
                </a:solidFill>
              </a:rPr>
              <a:t> and of </a:t>
            </a:r>
            <a:r>
              <a:rPr b="1" lang="es">
                <a:solidFill>
                  <a:schemeClr val="dk2"/>
                </a:solidFill>
              </a:rPr>
              <a:t>low power consumption</a:t>
            </a:r>
            <a:r>
              <a:rPr lang="es">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b="1" lang="es">
                <a:solidFill>
                  <a:schemeClr val="dk1"/>
                </a:solidFill>
              </a:rPr>
              <a:t>Model size: </a:t>
            </a:r>
            <a:r>
              <a:rPr lang="es">
                <a:solidFill>
                  <a:schemeClr val="dk1"/>
                </a:solidFill>
              </a:rPr>
              <a:t> The model should be </a:t>
            </a:r>
            <a:r>
              <a:rPr lang="es">
                <a:solidFill>
                  <a:schemeClr val="dk1"/>
                </a:solidFill>
              </a:rPr>
              <a:t>lightweight. </a:t>
            </a:r>
            <a:endParaRPr>
              <a:solidFill>
                <a:schemeClr val="dk1"/>
              </a:solidFill>
            </a:endParaRPr>
          </a:p>
          <a:p>
            <a:pPr indent="-342900" lvl="0" marL="457200" rtl="0" algn="l">
              <a:spcBef>
                <a:spcPts val="0"/>
              </a:spcBef>
              <a:spcAft>
                <a:spcPts val="0"/>
              </a:spcAft>
              <a:buClr>
                <a:schemeClr val="dk1"/>
              </a:buClr>
              <a:buSzPts val="1800"/>
              <a:buChar char="●"/>
            </a:pPr>
            <a:r>
              <a:rPr b="1" lang="es">
                <a:solidFill>
                  <a:schemeClr val="dk1"/>
                </a:solidFill>
              </a:rPr>
              <a:t>Implementational friendliness:</a:t>
            </a:r>
            <a:r>
              <a:rPr lang="es">
                <a:solidFill>
                  <a:schemeClr val="dk1"/>
                </a:solidFill>
              </a:rPr>
              <a:t> Easier to implement with standard computing operations, without costly per-framework specialization.</a:t>
            </a:r>
            <a:endParaRPr>
              <a:solidFill>
                <a:schemeClr val="dk1"/>
              </a:solidFill>
            </a:endParaRPr>
          </a:p>
        </p:txBody>
      </p:sp>
      <p:pic>
        <p:nvPicPr>
          <p:cNvPr id="116" name="Google Shape;116;p17"/>
          <p:cNvPicPr preferRelativeResize="0"/>
          <p:nvPr/>
        </p:nvPicPr>
        <p:blipFill>
          <a:blip r:embed="rId3">
            <a:alphaModFix/>
          </a:blip>
          <a:stretch>
            <a:fillRect/>
          </a:stretch>
        </p:blipFill>
        <p:spPr>
          <a:xfrm>
            <a:off x="7506599" y="36727"/>
            <a:ext cx="1384776" cy="792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203075" y="774250"/>
            <a:ext cx="4817426" cy="3595000"/>
          </a:xfrm>
          <a:prstGeom prst="rect">
            <a:avLst/>
          </a:prstGeom>
          <a:noFill/>
          <a:ln>
            <a:noFill/>
          </a:ln>
        </p:spPr>
      </p:pic>
      <p:sp>
        <p:nvSpPr>
          <p:cNvPr id="122" name="Google Shape;122;p18"/>
          <p:cNvSpPr txBox="1"/>
          <p:nvPr/>
        </p:nvSpPr>
        <p:spPr>
          <a:xfrm>
            <a:off x="5261325" y="1848450"/>
            <a:ext cx="2442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solidFill>
                  <a:schemeClr val="dk1"/>
                </a:solidFill>
              </a:rPr>
              <a:t>EdgeViTs!</a:t>
            </a:r>
            <a:endParaRPr b="1" sz="3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9"/>
          <p:cNvPicPr preferRelativeResize="0"/>
          <p:nvPr/>
        </p:nvPicPr>
        <p:blipFill>
          <a:blip r:embed="rId3">
            <a:alphaModFix/>
          </a:blip>
          <a:stretch>
            <a:fillRect/>
          </a:stretch>
        </p:blipFill>
        <p:spPr>
          <a:xfrm>
            <a:off x="1469838" y="1902950"/>
            <a:ext cx="6204325" cy="2568751"/>
          </a:xfrm>
          <a:prstGeom prst="rect">
            <a:avLst/>
          </a:prstGeom>
          <a:noFill/>
          <a:ln>
            <a:noFill/>
          </a:ln>
        </p:spPr>
      </p:pic>
      <p:sp>
        <p:nvSpPr>
          <p:cNvPr id="128" name="Google Shape;128;p19"/>
          <p:cNvSpPr txBox="1"/>
          <p:nvPr/>
        </p:nvSpPr>
        <p:spPr>
          <a:xfrm>
            <a:off x="404100" y="1058575"/>
            <a:ext cx="7770000" cy="9234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Char char="●"/>
            </a:pPr>
            <a:r>
              <a:rPr lang="es" sz="1200">
                <a:solidFill>
                  <a:schemeClr val="dk1"/>
                </a:solidFill>
              </a:rPr>
              <a:t>EdgeViT consists of </a:t>
            </a:r>
            <a:r>
              <a:rPr b="1" lang="es" sz="1200">
                <a:solidFill>
                  <a:schemeClr val="dk1"/>
                </a:solidFill>
              </a:rPr>
              <a:t>4 stages</a:t>
            </a:r>
            <a:r>
              <a:rPr lang="es" sz="1200">
                <a:solidFill>
                  <a:schemeClr val="dk1"/>
                </a:solidFill>
              </a:rPr>
              <a:t> of </a:t>
            </a:r>
            <a:r>
              <a:rPr b="1" lang="es" sz="1200">
                <a:solidFill>
                  <a:srgbClr val="8E7CC3"/>
                </a:solidFill>
              </a:rPr>
              <a:t>Local-Global-Local (LGL) </a:t>
            </a:r>
            <a:r>
              <a:rPr lang="es" sz="1200">
                <a:solidFill>
                  <a:schemeClr val="dk1"/>
                </a:solidFill>
              </a:rPr>
              <a:t>blocks in a pyramidal shape. </a:t>
            </a:r>
            <a:endParaRPr sz="1200">
              <a:solidFill>
                <a:schemeClr val="dk1"/>
              </a:solidFill>
            </a:endParaRPr>
          </a:p>
          <a:p>
            <a:pPr indent="-304800" lvl="0" marL="457200" rtl="0" algn="just">
              <a:spcBef>
                <a:spcPts val="0"/>
              </a:spcBef>
              <a:spcAft>
                <a:spcPts val="0"/>
              </a:spcAft>
              <a:buSzPts val="1200"/>
              <a:buChar char="●"/>
            </a:pPr>
            <a:r>
              <a:rPr lang="es" sz="1200">
                <a:solidFill>
                  <a:schemeClr val="dk1"/>
                </a:solidFill>
              </a:rPr>
              <a:t>The</a:t>
            </a:r>
            <a:r>
              <a:rPr lang="es" sz="1200">
                <a:solidFill>
                  <a:schemeClr val="dk1"/>
                </a:solidFill>
              </a:rPr>
              <a:t> </a:t>
            </a:r>
            <a:r>
              <a:rPr lang="es" sz="1200">
                <a:solidFill>
                  <a:srgbClr val="8E7CC3"/>
                </a:solidFill>
              </a:rPr>
              <a:t>LGL blocks</a:t>
            </a:r>
            <a:r>
              <a:rPr lang="es" sz="1200">
                <a:solidFill>
                  <a:schemeClr val="dk1"/>
                </a:solidFill>
              </a:rPr>
              <a:t> is designed to replace </a:t>
            </a:r>
            <a:r>
              <a:rPr lang="es" sz="1200"/>
              <a:t>standard self-attention with </a:t>
            </a:r>
            <a:r>
              <a:rPr b="1" lang="es" sz="1200"/>
              <a:t>low complexity and easy-to-implement</a:t>
            </a:r>
            <a:r>
              <a:rPr lang="es" sz="1200"/>
              <a:t> operations for better efficiency.</a:t>
            </a:r>
            <a:endParaRPr sz="1200"/>
          </a:p>
          <a:p>
            <a:pPr indent="0" lvl="0" marL="0" rtl="0" algn="just">
              <a:spcBef>
                <a:spcPts val="0"/>
              </a:spcBef>
              <a:spcAft>
                <a:spcPts val="0"/>
              </a:spcAft>
              <a:buNone/>
            </a:pPr>
            <a:r>
              <a:t/>
            </a:r>
            <a:endParaRPr sz="1200">
              <a:solidFill>
                <a:schemeClr val="dk1"/>
              </a:solidFill>
            </a:endParaRPr>
          </a:p>
        </p:txBody>
      </p:sp>
      <p:sp>
        <p:nvSpPr>
          <p:cNvPr id="129" name="Google Shape;129;p19"/>
          <p:cNvSpPr txBox="1"/>
          <p:nvPr/>
        </p:nvSpPr>
        <p:spPr>
          <a:xfrm>
            <a:off x="3760525" y="4504300"/>
            <a:ext cx="22794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100">
                <a:solidFill>
                  <a:schemeClr val="dk1"/>
                </a:solidFill>
              </a:rPr>
              <a:t>Fig.1 Schematic Overview</a:t>
            </a:r>
            <a:endParaRPr sz="1100" u="sng">
              <a:solidFill>
                <a:schemeClr val="dk1"/>
              </a:solidFill>
            </a:endParaRPr>
          </a:p>
        </p:txBody>
      </p:sp>
      <p:pic>
        <p:nvPicPr>
          <p:cNvPr id="130" name="Google Shape;130;p19"/>
          <p:cNvPicPr preferRelativeResize="0"/>
          <p:nvPr/>
        </p:nvPicPr>
        <p:blipFill>
          <a:blip r:embed="rId4">
            <a:alphaModFix/>
          </a:blip>
          <a:stretch>
            <a:fillRect/>
          </a:stretch>
        </p:blipFill>
        <p:spPr>
          <a:xfrm>
            <a:off x="7506599" y="36727"/>
            <a:ext cx="1384776" cy="792599"/>
          </a:xfrm>
          <a:prstGeom prst="rect">
            <a:avLst/>
          </a:prstGeom>
          <a:noFill/>
          <a:ln>
            <a:noFill/>
          </a:ln>
        </p:spPr>
      </p:pic>
      <p:sp>
        <p:nvSpPr>
          <p:cNvPr id="131" name="Google Shape;13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EdgeViTs: Overview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1998050" y="2675975"/>
            <a:ext cx="5147898" cy="1669074"/>
          </a:xfrm>
          <a:prstGeom prst="rect">
            <a:avLst/>
          </a:prstGeom>
          <a:noFill/>
          <a:ln>
            <a:noFill/>
          </a:ln>
        </p:spPr>
      </p:pic>
      <p:sp>
        <p:nvSpPr>
          <p:cNvPr id="137" name="Google Shape;137;p20"/>
          <p:cNvSpPr txBox="1"/>
          <p:nvPr/>
        </p:nvSpPr>
        <p:spPr>
          <a:xfrm>
            <a:off x="408500" y="1036600"/>
            <a:ext cx="77700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solidFill>
                  <a:schemeClr val="dk1"/>
                </a:solidFill>
              </a:rPr>
              <a:t>T</a:t>
            </a:r>
            <a:r>
              <a:rPr lang="es" sz="1200">
                <a:solidFill>
                  <a:schemeClr val="dk1"/>
                </a:solidFill>
              </a:rPr>
              <a:t>hree key operations are:</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304800" lvl="0" marL="457200" rtl="0" algn="just">
              <a:spcBef>
                <a:spcPts val="0"/>
              </a:spcBef>
              <a:spcAft>
                <a:spcPts val="0"/>
              </a:spcAft>
              <a:buClr>
                <a:schemeClr val="dk1"/>
              </a:buClr>
              <a:buSzPts val="1200"/>
              <a:buAutoNum type="alphaLcParenBoth"/>
            </a:pPr>
            <a:r>
              <a:rPr b="1" lang="es" sz="1200">
                <a:solidFill>
                  <a:srgbClr val="F1C232"/>
                </a:solidFill>
              </a:rPr>
              <a:t>Local information aggregation</a:t>
            </a:r>
            <a:r>
              <a:rPr lang="es" sz="1200">
                <a:solidFill>
                  <a:schemeClr val="dk1"/>
                </a:solidFill>
              </a:rPr>
              <a:t> from neighbor tokens.</a:t>
            </a:r>
            <a:endParaRPr sz="1200">
              <a:solidFill>
                <a:schemeClr val="dk1"/>
              </a:solidFill>
            </a:endParaRPr>
          </a:p>
          <a:p>
            <a:pPr indent="-304800" lvl="0" marL="457200" rtl="0" algn="just">
              <a:spcBef>
                <a:spcPts val="0"/>
              </a:spcBef>
              <a:spcAft>
                <a:spcPts val="0"/>
              </a:spcAft>
              <a:buClr>
                <a:schemeClr val="dk1"/>
              </a:buClr>
              <a:buSzPts val="1200"/>
              <a:buAutoNum type="alphaLcParenBoth"/>
            </a:pPr>
            <a:r>
              <a:rPr b="1" lang="es" sz="1200">
                <a:solidFill>
                  <a:srgbClr val="F16C16"/>
                </a:solidFill>
              </a:rPr>
              <a:t>L</a:t>
            </a:r>
            <a:r>
              <a:rPr b="1" lang="es" sz="1200">
                <a:solidFill>
                  <a:srgbClr val="F16C16"/>
                </a:solidFill>
              </a:rPr>
              <a:t>ong-range information exchange</a:t>
            </a:r>
            <a:r>
              <a:rPr lang="es" sz="1200">
                <a:solidFill>
                  <a:schemeClr val="dk1"/>
                </a:solidFill>
              </a:rPr>
              <a:t> by self-attention between delegate tokens.</a:t>
            </a:r>
            <a:endParaRPr sz="1200">
              <a:solidFill>
                <a:schemeClr val="dk1"/>
              </a:solidFill>
            </a:endParaRPr>
          </a:p>
          <a:p>
            <a:pPr indent="-304800" lvl="0" marL="457200" rtl="0" algn="just">
              <a:spcBef>
                <a:spcPts val="0"/>
              </a:spcBef>
              <a:spcAft>
                <a:spcPts val="0"/>
              </a:spcAft>
              <a:buClr>
                <a:schemeClr val="dk1"/>
              </a:buClr>
              <a:buSzPts val="1200"/>
              <a:buAutoNum type="alphaLcParenBoth"/>
            </a:pPr>
            <a:r>
              <a:rPr b="1" lang="es" sz="1200">
                <a:solidFill>
                  <a:srgbClr val="EB09A7"/>
                </a:solidFill>
              </a:rPr>
              <a:t>Diffusing information</a:t>
            </a:r>
            <a:r>
              <a:rPr lang="es" sz="1200">
                <a:solidFill>
                  <a:schemeClr val="dk1"/>
                </a:solidFill>
              </a:rPr>
              <a:t> from delegates to local neighborhood.</a:t>
            </a:r>
            <a:endParaRPr sz="1200">
              <a:solidFill>
                <a:schemeClr val="dk1"/>
              </a:solidFill>
            </a:endParaRPr>
          </a:p>
        </p:txBody>
      </p:sp>
      <p:sp>
        <p:nvSpPr>
          <p:cNvPr id="138" name="Google Shape;13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EdgeViTs: LGL Block</a:t>
            </a:r>
            <a:endParaRPr/>
          </a:p>
        </p:txBody>
      </p:sp>
      <p:pic>
        <p:nvPicPr>
          <p:cNvPr id="139" name="Google Shape;139;p20"/>
          <p:cNvPicPr preferRelativeResize="0"/>
          <p:nvPr/>
        </p:nvPicPr>
        <p:blipFill>
          <a:blip r:embed="rId4">
            <a:alphaModFix/>
          </a:blip>
          <a:stretch>
            <a:fillRect/>
          </a:stretch>
        </p:blipFill>
        <p:spPr>
          <a:xfrm>
            <a:off x="7506599" y="36727"/>
            <a:ext cx="1384776" cy="792599"/>
          </a:xfrm>
          <a:prstGeom prst="rect">
            <a:avLst/>
          </a:prstGeom>
          <a:noFill/>
          <a:ln>
            <a:noFill/>
          </a:ln>
        </p:spPr>
      </p:pic>
      <p:sp>
        <p:nvSpPr>
          <p:cNvPr id="140" name="Google Shape;140;p20"/>
          <p:cNvSpPr txBox="1"/>
          <p:nvPr/>
        </p:nvSpPr>
        <p:spPr>
          <a:xfrm>
            <a:off x="1080000" y="4504300"/>
            <a:ext cx="69840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100">
                <a:solidFill>
                  <a:schemeClr val="dk1"/>
                </a:solidFill>
              </a:rPr>
              <a:t>Fig.2 </a:t>
            </a:r>
            <a:r>
              <a:rPr lang="es" sz="1100">
                <a:solidFill>
                  <a:schemeClr val="dk1"/>
                </a:solidFill>
              </a:rPr>
              <a:t>Illustration of three key operations involved in the proposed Local-GlobalLocal (LGL) transformer block.</a:t>
            </a:r>
            <a:endParaRPr sz="1100" u="sng">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t>EdgeViTs: Different compute budgets</a:t>
            </a:r>
            <a:endParaRPr/>
          </a:p>
          <a:p>
            <a:pPr indent="0" lvl="0" marL="0" rtl="0" algn="l">
              <a:spcBef>
                <a:spcPts val="0"/>
              </a:spcBef>
              <a:spcAft>
                <a:spcPts val="0"/>
              </a:spcAft>
              <a:buNone/>
            </a:pPr>
            <a:r>
              <a:t/>
            </a:r>
            <a:endParaRPr/>
          </a:p>
        </p:txBody>
      </p:sp>
      <p:pic>
        <p:nvPicPr>
          <p:cNvPr id="146" name="Google Shape;146;p21"/>
          <p:cNvPicPr preferRelativeResize="0"/>
          <p:nvPr/>
        </p:nvPicPr>
        <p:blipFill>
          <a:blip r:embed="rId3">
            <a:alphaModFix/>
          </a:blip>
          <a:stretch>
            <a:fillRect/>
          </a:stretch>
        </p:blipFill>
        <p:spPr>
          <a:xfrm>
            <a:off x="1913287" y="2339450"/>
            <a:ext cx="5317438" cy="1000500"/>
          </a:xfrm>
          <a:prstGeom prst="rect">
            <a:avLst/>
          </a:prstGeom>
          <a:noFill/>
          <a:ln>
            <a:noFill/>
          </a:ln>
        </p:spPr>
      </p:pic>
      <p:sp>
        <p:nvSpPr>
          <p:cNvPr id="147" name="Google Shape;147;p21"/>
          <p:cNvSpPr txBox="1"/>
          <p:nvPr/>
        </p:nvSpPr>
        <p:spPr>
          <a:xfrm>
            <a:off x="408500" y="1036600"/>
            <a:ext cx="77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rPr>
              <a:t>To support a variety of computational budgets, we present a family of EdgeViTs: </a:t>
            </a:r>
            <a:endParaRPr sz="1100">
              <a:solidFill>
                <a:schemeClr val="dk1"/>
              </a:solidFill>
            </a:endParaRPr>
          </a:p>
        </p:txBody>
      </p:sp>
      <p:pic>
        <p:nvPicPr>
          <p:cNvPr id="148" name="Google Shape;148;p21"/>
          <p:cNvPicPr preferRelativeResize="0"/>
          <p:nvPr/>
        </p:nvPicPr>
        <p:blipFill>
          <a:blip r:embed="rId4">
            <a:alphaModFix/>
          </a:blip>
          <a:stretch>
            <a:fillRect/>
          </a:stretch>
        </p:blipFill>
        <p:spPr>
          <a:xfrm>
            <a:off x="7506599" y="36727"/>
            <a:ext cx="1384776" cy="792599"/>
          </a:xfrm>
          <a:prstGeom prst="rect">
            <a:avLst/>
          </a:prstGeom>
          <a:noFill/>
          <a:ln>
            <a:noFill/>
          </a:ln>
        </p:spPr>
      </p:pic>
      <p:sp>
        <p:nvSpPr>
          <p:cNvPr id="149" name="Google Shape;149;p21"/>
          <p:cNvSpPr txBox="1"/>
          <p:nvPr/>
        </p:nvSpPr>
        <p:spPr>
          <a:xfrm>
            <a:off x="2816100" y="3290400"/>
            <a:ext cx="351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Table 1. </a:t>
            </a:r>
            <a:r>
              <a:rPr lang="es" sz="1200"/>
              <a:t>Configuration of three EdgeViT variants.</a:t>
            </a:r>
            <a:endParaRPr sz="1200"/>
          </a:p>
        </p:txBody>
      </p:sp>
      <p:sp>
        <p:nvSpPr>
          <p:cNvPr id="150" name="Google Shape;150;p21"/>
          <p:cNvSpPr/>
          <p:nvPr/>
        </p:nvSpPr>
        <p:spPr>
          <a:xfrm>
            <a:off x="5814200" y="2378000"/>
            <a:ext cx="1384800" cy="961800"/>
          </a:xfrm>
          <a:prstGeom prst="rect">
            <a:avLst/>
          </a:prstGeom>
          <a:noFill/>
          <a:ln cap="flat" cmpd="sng" w="1905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